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59" r:id="rId5"/>
    <p:sldId id="260" r:id="rId6"/>
    <p:sldId id="261" r:id="rId7"/>
    <p:sldId id="262" r:id="rId8"/>
    <p:sldId id="263" r:id="rId9"/>
    <p:sldId id="264" r:id="rId10"/>
    <p:sldId id="265" r:id="rId11"/>
    <p:sldId id="266" r:id="rId12"/>
    <p:sldId id="267" r:id="rId13"/>
    <p:sldId id="268" r:id="rId14"/>
    <p:sldId id="270"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5F81-F1C6-EF96-6533-6D2D082214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0F58EE-BBE6-4F16-7F0D-106088C2FA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226204-9B22-8A72-5E10-B64C44951966}"/>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2294061D-2C0B-194F-902D-8586F1D6F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6F79F-62EA-C617-3BFB-77CC847DABC6}"/>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15019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A8B7-BF8A-86C9-AD24-C3997E496B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8D9205-6C8F-1417-5729-F5264802FA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A3871-BDEE-52F0-A771-803693104AE5}"/>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46AA61C7-8282-4DF5-EAAA-A0F3CB566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96C93-39C5-E034-C820-D777C42FAE79}"/>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410442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0BC029-6FF1-1906-801C-077F9FA730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34F92D-105E-8450-D654-9663943FF4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7144C-9356-4010-9C2C-5292E9342604}"/>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15CA4A60-7C6F-423D-4193-344C2A082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911F1-6E19-A7B2-C4D5-8757B2285C26}"/>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228075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18F0-E41F-1FBC-A701-416A99B21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4BBB9C-3E92-CC3C-5E1B-D0856F3A48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13AE2-6219-1CA4-CDCC-CD1B1B9B32C0}"/>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01A43E53-90D6-17EF-616A-C9AA31FAB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DCB12-23D8-D2A6-BD84-3969CB700879}"/>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405720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03333-0F18-EDE4-2595-76A0586181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B25DBB-A7A4-0C11-17F2-489147B092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40ABD7-84F6-4F6F-51A7-8EAF84671D9E}"/>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A19BFF1D-F20A-7FD6-1ECA-88BD9EB08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8F819-F979-7B11-0EF4-FCC0DD1C302F}"/>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3407878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52B5-A1DC-C3BE-4578-26B6525944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30EDF1-6333-FA7D-C2E1-46E9CA2FC1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466103-392D-9F92-BEAA-E384808DA4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9961D1-0BF5-0772-4FB2-D326CA8AB9CF}"/>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6" name="Footer Placeholder 5">
            <a:extLst>
              <a:ext uri="{FF2B5EF4-FFF2-40B4-BE49-F238E27FC236}">
                <a16:creationId xmlns:a16="http://schemas.microsoft.com/office/drawing/2014/main" id="{EE7DD384-D254-839E-FCDD-3C9BEBDE6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E3941B-9898-87F6-A5D1-1BE54BCC830E}"/>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197154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4EB8-895F-F0EF-51EC-ADAA9C9EC3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D280E1-2868-0E6C-FD95-179BB0C10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02969-4627-BC11-793B-931CB37D16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8BC01A-56DB-2F71-958E-18C99273CB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57C4DF-6C46-2EB6-9CD0-A5763C3421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04F834-A663-CD85-6C55-20A4A9E4F406}"/>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8" name="Footer Placeholder 7">
            <a:extLst>
              <a:ext uri="{FF2B5EF4-FFF2-40B4-BE49-F238E27FC236}">
                <a16:creationId xmlns:a16="http://schemas.microsoft.com/office/drawing/2014/main" id="{995D6B54-F957-1519-09E8-E3620285E0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7A69C0-171E-08DE-765F-F6CBBB58E4C1}"/>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253304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0AED-ED9D-FD6B-356A-BC7C99F830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5D4A49-7811-154E-517F-111AAED26974}"/>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4" name="Footer Placeholder 3">
            <a:extLst>
              <a:ext uri="{FF2B5EF4-FFF2-40B4-BE49-F238E27FC236}">
                <a16:creationId xmlns:a16="http://schemas.microsoft.com/office/drawing/2014/main" id="{28F0EAF5-8DC6-0A5C-EFBB-5EAAA498BF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B79A42-C07D-C2C6-F1ED-791CD041AD52}"/>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390895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B56C5D-0C27-45F6-64F3-3D10D338D5A2}"/>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3" name="Footer Placeholder 2">
            <a:extLst>
              <a:ext uri="{FF2B5EF4-FFF2-40B4-BE49-F238E27FC236}">
                <a16:creationId xmlns:a16="http://schemas.microsoft.com/office/drawing/2014/main" id="{4816960A-420C-B9E7-CA8A-97EEBD1B31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A7AFCA-393C-FA7B-EC43-8CDA6BBBB9B9}"/>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40346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41D3-EFCE-F712-2FF6-6639CE352E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698A45-275A-4BCC-0B2D-36D4FB6A6D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A6D5F-9A90-7D8C-BCE3-4DCD8D077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6A8D1E-F3B6-6E17-9F67-69116D56778E}"/>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6" name="Footer Placeholder 5">
            <a:extLst>
              <a:ext uri="{FF2B5EF4-FFF2-40B4-BE49-F238E27FC236}">
                <a16:creationId xmlns:a16="http://schemas.microsoft.com/office/drawing/2014/main" id="{A6254620-E823-5070-7405-6D12B726C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176934-7700-1284-58C6-5D42717286BF}"/>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304699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90C17-BE73-6E6D-2F9F-409DCE0F7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CECAD1-ED92-75A7-0DF5-7B7FF1BDC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A0503C-15FA-4D4B-81D6-00B8EB35CC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4615D4-55B9-2985-990D-7C9B6CBFD7F9}"/>
              </a:ext>
            </a:extLst>
          </p:cNvPr>
          <p:cNvSpPr>
            <a:spLocks noGrp="1"/>
          </p:cNvSpPr>
          <p:nvPr>
            <p:ph type="dt" sz="half" idx="10"/>
          </p:nvPr>
        </p:nvSpPr>
        <p:spPr/>
        <p:txBody>
          <a:bodyPr/>
          <a:lstStyle/>
          <a:p>
            <a:fld id="{10FBB4AF-711D-4EAA-BCC9-D80FBFD7E6FD}" type="datetimeFigureOut">
              <a:rPr lang="en-US" smtClean="0"/>
              <a:t>2/20/2024</a:t>
            </a:fld>
            <a:endParaRPr lang="en-US"/>
          </a:p>
        </p:txBody>
      </p:sp>
      <p:sp>
        <p:nvSpPr>
          <p:cNvPr id="6" name="Footer Placeholder 5">
            <a:extLst>
              <a:ext uri="{FF2B5EF4-FFF2-40B4-BE49-F238E27FC236}">
                <a16:creationId xmlns:a16="http://schemas.microsoft.com/office/drawing/2014/main" id="{3441FE1D-C2E6-8C51-EE64-7CACA832B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8F9C83-AB9D-CF1B-7D8A-A76FFE5E5812}"/>
              </a:ext>
            </a:extLst>
          </p:cNvPr>
          <p:cNvSpPr>
            <a:spLocks noGrp="1"/>
          </p:cNvSpPr>
          <p:nvPr>
            <p:ph type="sldNum" sz="quarter" idx="12"/>
          </p:nvPr>
        </p:nvSpPr>
        <p:spPr/>
        <p:txBody>
          <a:bodyPr/>
          <a:lstStyle/>
          <a:p>
            <a:fld id="{DFF114CB-813D-46C7-988B-BFB083AD17A8}" type="slidenum">
              <a:rPr lang="en-US" smtClean="0"/>
              <a:t>‹#›</a:t>
            </a:fld>
            <a:endParaRPr lang="en-US"/>
          </a:p>
        </p:txBody>
      </p:sp>
    </p:spTree>
    <p:extLst>
      <p:ext uri="{BB962C8B-B14F-4D97-AF65-F5344CB8AC3E}">
        <p14:creationId xmlns:p14="http://schemas.microsoft.com/office/powerpoint/2010/main" val="103448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55ADF4-9E02-7910-93FD-16704AC247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6A28DA-6489-FA66-E527-C358AC5B80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84364-391B-6600-D755-77D0DCE9E9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BB4AF-711D-4EAA-BCC9-D80FBFD7E6FD}" type="datetimeFigureOut">
              <a:rPr lang="en-US" smtClean="0"/>
              <a:t>2/20/2024</a:t>
            </a:fld>
            <a:endParaRPr lang="en-US"/>
          </a:p>
        </p:txBody>
      </p:sp>
      <p:sp>
        <p:nvSpPr>
          <p:cNvPr id="5" name="Footer Placeholder 4">
            <a:extLst>
              <a:ext uri="{FF2B5EF4-FFF2-40B4-BE49-F238E27FC236}">
                <a16:creationId xmlns:a16="http://schemas.microsoft.com/office/drawing/2014/main" id="{3D0D256C-F8F8-C015-343A-02B31A3AF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48ED5-8ACD-0C71-1023-835F0775FF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114CB-813D-46C7-988B-BFB083AD17A8}" type="slidenum">
              <a:rPr lang="en-US" smtClean="0"/>
              <a:t>‹#›</a:t>
            </a:fld>
            <a:endParaRPr lang="en-US"/>
          </a:p>
        </p:txBody>
      </p:sp>
    </p:spTree>
    <p:extLst>
      <p:ext uri="{BB962C8B-B14F-4D97-AF65-F5344CB8AC3E}">
        <p14:creationId xmlns:p14="http://schemas.microsoft.com/office/powerpoint/2010/main" val="151630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lstStyle/>
          <a:p>
            <a:r>
              <a:rPr lang="en-US" dirty="0"/>
              <a:t>		</a:t>
            </a:r>
            <a:r>
              <a:rPr lang="en-US" sz="3600" dirty="0">
                <a:latin typeface="Arial" panose="020B0604020202020204" pitchFamily="34" charset="0"/>
                <a:cs typeface="Arial" panose="020B0604020202020204" pitchFamily="34" charset="0"/>
              </a:rPr>
              <a:t>PUBLIC HEARING – BYLAW 295-24</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p:txBody>
          <a:bodyPr>
            <a:normAutofit fontScale="92500"/>
          </a:bodyPr>
          <a:lstStyle/>
          <a:p>
            <a:pPr marL="0" marR="0" indent="0">
              <a:lnSpc>
                <a:spcPct val="107000"/>
              </a:lnSpc>
              <a:spcBef>
                <a:spcPts val="0"/>
              </a:spcBef>
              <a:spcAft>
                <a:spcPts val="800"/>
              </a:spcAft>
              <a:buNone/>
            </a:pPr>
            <a:endParaRPr lang="en-US" sz="900" dirty="0"/>
          </a:p>
          <a:p>
            <a:pPr marL="0" marR="0" indent="0">
              <a:lnSpc>
                <a:spcPct val="107000"/>
              </a:lnSpc>
              <a:spcBef>
                <a:spcPts val="0"/>
              </a:spcBef>
              <a:spcAft>
                <a:spcPts val="800"/>
              </a:spcAft>
              <a:buNone/>
            </a:pPr>
            <a:r>
              <a:rPr lang="en-US" dirty="0">
                <a:latin typeface="Arial" panose="020B0604020202020204" pitchFamily="34" charset="0"/>
                <a:cs typeface="Arial" panose="020B0604020202020204" pitchFamily="34" charset="0"/>
              </a:rPr>
              <a:t>The Village of Alberta Beach passed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Reading of Bylaw 295-24, an amending bylaw considering changes to Land Use Bylaw 252-17 (LUB), on January 16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2024.  This evening’s Public Hearing is required by the Municipal Government Act and should be either closed, or continued, by a Motion of Council here tonight.</a:t>
            </a:r>
          </a:p>
          <a:p>
            <a:pPr marL="0" marR="0" indent="0">
              <a:lnSpc>
                <a:spcPct val="107000"/>
              </a:lnSpc>
              <a:spcBef>
                <a:spcPts val="0"/>
              </a:spcBef>
              <a:spcAft>
                <a:spcPts val="800"/>
              </a:spcAft>
              <a:buNone/>
            </a:pPr>
            <a:r>
              <a:rPr lang="en-US" dirty="0">
                <a:latin typeface="Arial" panose="020B0604020202020204" pitchFamily="34" charset="0"/>
                <a:cs typeface="Arial" panose="020B0604020202020204" pitchFamily="34" charset="0"/>
              </a:rPr>
              <a:t>These LUB amendments are intended to improve the affordability of new residential construction (including structural modifications and additions to existing homes) and to align the Village’s notification requirements (being the length of notification) for discretionary uses. </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906458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graphicFrame>
        <p:nvGraphicFramePr>
          <p:cNvPr id="4" name="Content Placeholder 3">
            <a:extLst>
              <a:ext uri="{FF2B5EF4-FFF2-40B4-BE49-F238E27FC236}">
                <a16:creationId xmlns:a16="http://schemas.microsoft.com/office/drawing/2014/main" id="{CFA273C1-27BC-13EE-E2AB-7F0AD4C1CDE4}"/>
              </a:ext>
            </a:extLst>
          </p:cNvPr>
          <p:cNvGraphicFramePr>
            <a:graphicFrameLocks noGrp="1"/>
          </p:cNvGraphicFramePr>
          <p:nvPr>
            <p:ph idx="1"/>
            <p:extLst>
              <p:ext uri="{D42A27DB-BD31-4B8C-83A1-F6EECF244321}">
                <p14:modId xmlns:p14="http://schemas.microsoft.com/office/powerpoint/2010/main" val="3221330627"/>
              </p:ext>
            </p:extLst>
          </p:nvPr>
        </p:nvGraphicFramePr>
        <p:xfrm>
          <a:off x="1294228" y="1690687"/>
          <a:ext cx="9963699" cy="2839110"/>
        </p:xfrm>
        <a:graphic>
          <a:graphicData uri="http://schemas.openxmlformats.org/drawingml/2006/table">
            <a:tbl>
              <a:tblPr firstRow="1" firstCol="1" bandRow="1">
                <a:tableStyleId>{5C22544A-7EE6-4342-B048-85BDC9FD1C3A}</a:tableStyleId>
              </a:tblPr>
              <a:tblGrid>
                <a:gridCol w="1659554">
                  <a:extLst>
                    <a:ext uri="{9D8B030D-6E8A-4147-A177-3AD203B41FA5}">
                      <a16:colId xmlns:a16="http://schemas.microsoft.com/office/drawing/2014/main" val="1718052043"/>
                    </a:ext>
                  </a:extLst>
                </a:gridCol>
                <a:gridCol w="2924938">
                  <a:extLst>
                    <a:ext uri="{9D8B030D-6E8A-4147-A177-3AD203B41FA5}">
                      <a16:colId xmlns:a16="http://schemas.microsoft.com/office/drawing/2014/main" val="2940486377"/>
                    </a:ext>
                  </a:extLst>
                </a:gridCol>
                <a:gridCol w="2868628">
                  <a:extLst>
                    <a:ext uri="{9D8B030D-6E8A-4147-A177-3AD203B41FA5}">
                      <a16:colId xmlns:a16="http://schemas.microsoft.com/office/drawing/2014/main" val="1686184904"/>
                    </a:ext>
                  </a:extLst>
                </a:gridCol>
                <a:gridCol w="2510579">
                  <a:extLst>
                    <a:ext uri="{9D8B030D-6E8A-4147-A177-3AD203B41FA5}">
                      <a16:colId xmlns:a16="http://schemas.microsoft.com/office/drawing/2014/main" val="2326075417"/>
                    </a:ext>
                  </a:extLst>
                </a:gridCol>
              </a:tblGrid>
              <a:tr h="245774">
                <a:tc gridSpan="4">
                  <a:txBody>
                    <a:bodyPr/>
                    <a:lstStyle/>
                    <a:p>
                      <a:pPr marL="0" marR="0">
                        <a:lnSpc>
                          <a:spcPct val="107000"/>
                        </a:lnSpc>
                        <a:spcBef>
                          <a:spcPts val="0"/>
                        </a:spcBef>
                        <a:spcAft>
                          <a:spcPts val="0"/>
                        </a:spcAft>
                      </a:pPr>
                      <a:r>
                        <a:rPr lang="en-US" sz="1100" kern="100">
                          <a:effectLst/>
                        </a:rPr>
                        <a:t>Section 4.7 Relocation of Buildings (page 57)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8927925"/>
                  </a:ext>
                </a:extLst>
              </a:tr>
              <a:tr h="2593336">
                <a:tc>
                  <a:txBody>
                    <a:bodyPr/>
                    <a:lstStyle/>
                    <a:p>
                      <a:pPr marL="0" marR="0">
                        <a:lnSpc>
                          <a:spcPct val="107000"/>
                        </a:lnSpc>
                        <a:spcBef>
                          <a:spcPts val="0"/>
                        </a:spcBef>
                        <a:spcAft>
                          <a:spcPts val="0"/>
                        </a:spcAft>
                      </a:pPr>
                      <a:r>
                        <a:rPr lang="en-US" sz="1100" kern="100" dirty="0">
                          <a:effectLst/>
                        </a:rPr>
                        <a:t>Sub 1</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Currently:</a:t>
                      </a:r>
                    </a:p>
                    <a:p>
                      <a:pPr marL="0" marR="0">
                        <a:lnSpc>
                          <a:spcPct val="107000"/>
                        </a:lnSpc>
                        <a:spcBef>
                          <a:spcPts val="0"/>
                        </a:spcBef>
                        <a:spcAft>
                          <a:spcPts val="0"/>
                        </a:spcAft>
                      </a:pPr>
                      <a:r>
                        <a:rPr lang="en-US" sz="1100" kern="100" dirty="0">
                          <a:effectLst/>
                        </a:rPr>
                        <a:t> </a:t>
                      </a:r>
                    </a:p>
                    <a:p>
                      <a:pPr marL="0" marR="0">
                        <a:lnSpc>
                          <a:spcPct val="107000"/>
                        </a:lnSpc>
                        <a:spcBef>
                          <a:spcPts val="0"/>
                        </a:spcBef>
                        <a:spcAft>
                          <a:spcPts val="0"/>
                        </a:spcAft>
                      </a:pPr>
                      <a:r>
                        <a:rPr lang="en-US" sz="1100" kern="100" dirty="0">
                          <a:effectLst/>
                        </a:rPr>
                        <a:t>No relocated buildings or moved in buildings shall be allowed within the municipality which is more than five (5) years old from the initial date of manufacture or constructure and to be used as a building.</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No relocated buildings or moved in buildings shall be allowed within the municipality which is more than twenty (20) years old from the initial date of manufacture or constructure and to be used as a building.</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To relax the current five (5) year age restriction on moved structures to twenty (20) years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31455"/>
                  </a:ext>
                </a:extLst>
              </a:tr>
            </a:tbl>
          </a:graphicData>
        </a:graphic>
      </p:graphicFrame>
    </p:spTree>
    <p:extLst>
      <p:ext uri="{BB962C8B-B14F-4D97-AF65-F5344CB8AC3E}">
        <p14:creationId xmlns:p14="http://schemas.microsoft.com/office/powerpoint/2010/main" val="21892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graphicFrame>
        <p:nvGraphicFramePr>
          <p:cNvPr id="5" name="Content Placeholder 4">
            <a:extLst>
              <a:ext uri="{FF2B5EF4-FFF2-40B4-BE49-F238E27FC236}">
                <a16:creationId xmlns:a16="http://schemas.microsoft.com/office/drawing/2014/main" id="{B9D469C4-9E40-A187-B5C8-67BCAAD09B31}"/>
              </a:ext>
            </a:extLst>
          </p:cNvPr>
          <p:cNvGraphicFramePr>
            <a:graphicFrameLocks noGrp="1"/>
          </p:cNvGraphicFramePr>
          <p:nvPr>
            <p:ph idx="1"/>
            <p:extLst>
              <p:ext uri="{D42A27DB-BD31-4B8C-83A1-F6EECF244321}">
                <p14:modId xmlns:p14="http://schemas.microsoft.com/office/powerpoint/2010/main" val="2061109356"/>
              </p:ext>
            </p:extLst>
          </p:nvPr>
        </p:nvGraphicFramePr>
        <p:xfrm>
          <a:off x="1153551" y="1690688"/>
          <a:ext cx="10104376" cy="4189606"/>
        </p:xfrm>
        <a:graphic>
          <a:graphicData uri="http://schemas.openxmlformats.org/drawingml/2006/table">
            <a:tbl>
              <a:tblPr firstRow="1" firstCol="1" bandRow="1">
                <a:tableStyleId>{5C22544A-7EE6-4342-B048-85BDC9FD1C3A}</a:tableStyleId>
              </a:tblPr>
              <a:tblGrid>
                <a:gridCol w="2149400">
                  <a:extLst>
                    <a:ext uri="{9D8B030D-6E8A-4147-A177-3AD203B41FA5}">
                      <a16:colId xmlns:a16="http://schemas.microsoft.com/office/drawing/2014/main" val="2709203607"/>
                    </a:ext>
                  </a:extLst>
                </a:gridCol>
                <a:gridCol w="3788280">
                  <a:extLst>
                    <a:ext uri="{9D8B030D-6E8A-4147-A177-3AD203B41FA5}">
                      <a16:colId xmlns:a16="http://schemas.microsoft.com/office/drawing/2014/main" val="1161422058"/>
                    </a:ext>
                  </a:extLst>
                </a:gridCol>
                <a:gridCol w="3715348">
                  <a:extLst>
                    <a:ext uri="{9D8B030D-6E8A-4147-A177-3AD203B41FA5}">
                      <a16:colId xmlns:a16="http://schemas.microsoft.com/office/drawing/2014/main" val="2222103321"/>
                    </a:ext>
                  </a:extLst>
                </a:gridCol>
                <a:gridCol w="451348">
                  <a:extLst>
                    <a:ext uri="{9D8B030D-6E8A-4147-A177-3AD203B41FA5}">
                      <a16:colId xmlns:a16="http://schemas.microsoft.com/office/drawing/2014/main" val="1324331768"/>
                    </a:ext>
                  </a:extLst>
                </a:gridCol>
              </a:tblGrid>
              <a:tr h="311194">
                <a:tc gridSpan="4">
                  <a:txBody>
                    <a:bodyPr/>
                    <a:lstStyle/>
                    <a:p>
                      <a:pPr marL="0" marR="0">
                        <a:lnSpc>
                          <a:spcPct val="107000"/>
                        </a:lnSpc>
                        <a:spcBef>
                          <a:spcPts val="0"/>
                        </a:spcBef>
                        <a:spcAft>
                          <a:spcPts val="0"/>
                        </a:spcAft>
                      </a:pPr>
                      <a:r>
                        <a:rPr lang="en-US" sz="1100" kern="100">
                          <a:effectLst/>
                        </a:rPr>
                        <a:t>Section 5.2 – R1 – Residential – Single Family (page 83)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532915"/>
                  </a:ext>
                </a:extLst>
              </a:tr>
              <a:tr h="1939206">
                <a:tc>
                  <a:txBody>
                    <a:bodyPr/>
                    <a:lstStyle/>
                    <a:p>
                      <a:pPr marL="0" marR="0">
                        <a:lnSpc>
                          <a:spcPct val="107000"/>
                        </a:lnSpc>
                        <a:spcBef>
                          <a:spcPts val="0"/>
                        </a:spcBef>
                        <a:spcAft>
                          <a:spcPts val="0"/>
                        </a:spcAft>
                      </a:pPr>
                      <a:r>
                        <a:rPr lang="en-US" sz="1100" kern="100">
                          <a:effectLst/>
                        </a:rPr>
                        <a:t>Sec. 4 b) Minimum Floor Area</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Currently:</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Where a lot has an area greater than 400.0 m2 (4,305.6 ft2), the minimum floor area shall be 93.0 m2 (1000.0 ft2)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Where a lot has an area greater than 400.0 m2 (4,305.6 ft2), the minimum floor area shall be 74.3 m2 (800.0 ft2)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a:tc>
                <a:extLst>
                  <a:ext uri="{0D108BD9-81ED-4DB2-BD59-A6C34878D82A}">
                    <a16:rowId xmlns:a16="http://schemas.microsoft.com/office/drawing/2014/main" val="2676421562"/>
                  </a:ext>
                </a:extLst>
              </a:tr>
              <a:tr h="1939206">
                <a:tc>
                  <a:txBody>
                    <a:bodyPr/>
                    <a:lstStyle/>
                    <a:p>
                      <a:pPr marL="0" marR="0">
                        <a:lnSpc>
                          <a:spcPct val="107000"/>
                        </a:lnSpc>
                        <a:spcBef>
                          <a:spcPts val="0"/>
                        </a:spcBef>
                        <a:spcAft>
                          <a:spcPts val="0"/>
                        </a:spcAft>
                      </a:pPr>
                      <a:r>
                        <a:rPr lang="en-US" sz="1100" kern="100">
                          <a:effectLst/>
                        </a:rPr>
                        <a:t>Sec. 10</a:t>
                      </a:r>
                    </a:p>
                    <a:p>
                      <a:pPr marL="0" marR="0">
                        <a:lnSpc>
                          <a:spcPct val="107000"/>
                        </a:lnSpc>
                        <a:spcBef>
                          <a:spcPts val="0"/>
                        </a:spcBef>
                        <a:spcAft>
                          <a:spcPts val="0"/>
                        </a:spcAft>
                      </a:pPr>
                      <a:r>
                        <a:rPr lang="en-US" sz="1100" kern="100">
                          <a:effectLst/>
                        </a:rPr>
                        <a:t>Length to Width Ratio</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No dwelling in this district shall have a length to width (or width to length) ratio of greater than 2.0 : 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No dwelling in this district shall have a length to width (or width to length) ratio of greater than 3.0 : 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a:tc>
                <a:extLst>
                  <a:ext uri="{0D108BD9-81ED-4DB2-BD59-A6C34878D82A}">
                    <a16:rowId xmlns:a16="http://schemas.microsoft.com/office/drawing/2014/main" val="935121750"/>
                  </a:ext>
                </a:extLst>
              </a:tr>
            </a:tbl>
          </a:graphicData>
        </a:graphic>
      </p:graphicFrame>
    </p:spTree>
    <p:extLst>
      <p:ext uri="{BB962C8B-B14F-4D97-AF65-F5344CB8AC3E}">
        <p14:creationId xmlns:p14="http://schemas.microsoft.com/office/powerpoint/2010/main" val="278224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graphicFrame>
        <p:nvGraphicFramePr>
          <p:cNvPr id="4" name="Content Placeholder 3">
            <a:extLst>
              <a:ext uri="{FF2B5EF4-FFF2-40B4-BE49-F238E27FC236}">
                <a16:creationId xmlns:a16="http://schemas.microsoft.com/office/drawing/2014/main" id="{95B1C1A2-5B05-E4C0-5E59-DAA149920237}"/>
              </a:ext>
            </a:extLst>
          </p:cNvPr>
          <p:cNvGraphicFramePr>
            <a:graphicFrameLocks noGrp="1"/>
          </p:cNvGraphicFramePr>
          <p:nvPr>
            <p:ph idx="1"/>
            <p:extLst>
              <p:ext uri="{D42A27DB-BD31-4B8C-83A1-F6EECF244321}">
                <p14:modId xmlns:p14="http://schemas.microsoft.com/office/powerpoint/2010/main" val="2032102956"/>
              </p:ext>
            </p:extLst>
          </p:nvPr>
        </p:nvGraphicFramePr>
        <p:xfrm>
          <a:off x="1420836" y="1690688"/>
          <a:ext cx="9932963" cy="4541299"/>
        </p:xfrm>
        <a:graphic>
          <a:graphicData uri="http://schemas.openxmlformats.org/drawingml/2006/table">
            <a:tbl>
              <a:tblPr firstRow="1" firstCol="1" bandRow="1">
                <a:tableStyleId>{5C22544A-7EE6-4342-B048-85BDC9FD1C3A}</a:tableStyleId>
              </a:tblPr>
              <a:tblGrid>
                <a:gridCol w="2112937">
                  <a:extLst>
                    <a:ext uri="{9D8B030D-6E8A-4147-A177-3AD203B41FA5}">
                      <a16:colId xmlns:a16="http://schemas.microsoft.com/office/drawing/2014/main" val="1633009666"/>
                    </a:ext>
                  </a:extLst>
                </a:gridCol>
                <a:gridCol w="3724015">
                  <a:extLst>
                    <a:ext uri="{9D8B030D-6E8A-4147-A177-3AD203B41FA5}">
                      <a16:colId xmlns:a16="http://schemas.microsoft.com/office/drawing/2014/main" val="1518971515"/>
                    </a:ext>
                  </a:extLst>
                </a:gridCol>
                <a:gridCol w="3652321">
                  <a:extLst>
                    <a:ext uri="{9D8B030D-6E8A-4147-A177-3AD203B41FA5}">
                      <a16:colId xmlns:a16="http://schemas.microsoft.com/office/drawing/2014/main" val="2557282110"/>
                    </a:ext>
                  </a:extLst>
                </a:gridCol>
                <a:gridCol w="443690">
                  <a:extLst>
                    <a:ext uri="{9D8B030D-6E8A-4147-A177-3AD203B41FA5}">
                      <a16:colId xmlns:a16="http://schemas.microsoft.com/office/drawing/2014/main" val="1020575264"/>
                    </a:ext>
                  </a:extLst>
                </a:gridCol>
              </a:tblGrid>
              <a:tr h="337317">
                <a:tc gridSpan="4">
                  <a:txBody>
                    <a:bodyPr/>
                    <a:lstStyle/>
                    <a:p>
                      <a:pPr marL="0" marR="0">
                        <a:lnSpc>
                          <a:spcPct val="107000"/>
                        </a:lnSpc>
                        <a:spcBef>
                          <a:spcPts val="0"/>
                        </a:spcBef>
                        <a:spcAft>
                          <a:spcPts val="0"/>
                        </a:spcAft>
                      </a:pPr>
                      <a:r>
                        <a:rPr lang="en-US" sz="1100" kern="100">
                          <a:effectLst/>
                        </a:rPr>
                        <a:t>Section 5.3 R2 – Residential – Single Family Narrow Lot (page 86)</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0076498"/>
                  </a:ext>
                </a:extLst>
              </a:tr>
              <a:tr h="2101991">
                <a:tc>
                  <a:txBody>
                    <a:bodyPr/>
                    <a:lstStyle/>
                    <a:p>
                      <a:pPr marL="0" marR="0">
                        <a:lnSpc>
                          <a:spcPct val="107000"/>
                        </a:lnSpc>
                        <a:spcBef>
                          <a:spcPts val="0"/>
                        </a:spcBef>
                        <a:spcAft>
                          <a:spcPts val="0"/>
                        </a:spcAft>
                      </a:pPr>
                      <a:r>
                        <a:rPr lang="en-US" sz="1100" kern="100">
                          <a:effectLst/>
                        </a:rPr>
                        <a:t>Sec. 4 b) Minimum Floor Area</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Where a lot has an area greater than 400.0 m2 (4,305.6 ft2), the minimum floor area shall be 93.0 m2 (1000.0 ft2)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Where a lot has an area greater than 400.0 m2 (4,305.6 ft2), the minimum floor area shall be 74.3 m2 (800.0 ft2)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a:tc>
                <a:extLst>
                  <a:ext uri="{0D108BD9-81ED-4DB2-BD59-A6C34878D82A}">
                    <a16:rowId xmlns:a16="http://schemas.microsoft.com/office/drawing/2014/main" val="1067616101"/>
                  </a:ext>
                </a:extLst>
              </a:tr>
              <a:tr h="2101991">
                <a:tc>
                  <a:txBody>
                    <a:bodyPr/>
                    <a:lstStyle/>
                    <a:p>
                      <a:pPr marL="0" marR="0">
                        <a:lnSpc>
                          <a:spcPct val="107000"/>
                        </a:lnSpc>
                        <a:spcBef>
                          <a:spcPts val="0"/>
                        </a:spcBef>
                        <a:spcAft>
                          <a:spcPts val="0"/>
                        </a:spcAft>
                      </a:pPr>
                      <a:r>
                        <a:rPr lang="en-US" sz="1100" kern="100">
                          <a:effectLst/>
                        </a:rPr>
                        <a:t>Sec. 10</a:t>
                      </a:r>
                    </a:p>
                    <a:p>
                      <a:pPr marL="0" marR="0">
                        <a:lnSpc>
                          <a:spcPct val="107000"/>
                        </a:lnSpc>
                        <a:spcBef>
                          <a:spcPts val="0"/>
                        </a:spcBef>
                        <a:spcAft>
                          <a:spcPts val="0"/>
                        </a:spcAft>
                      </a:pPr>
                      <a:r>
                        <a:rPr lang="en-US" sz="1100" kern="100">
                          <a:effectLst/>
                        </a:rPr>
                        <a:t>Length to Width Ratio</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No dwelling in this district shall have a length to width (or width to length) ratio of greater than 2.0 : 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No dwelling in this district shall have a length to width (or width to length) ratio of greater than 3.0 : 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a:tc>
                <a:extLst>
                  <a:ext uri="{0D108BD9-81ED-4DB2-BD59-A6C34878D82A}">
                    <a16:rowId xmlns:a16="http://schemas.microsoft.com/office/drawing/2014/main" val="1681800221"/>
                  </a:ext>
                </a:extLst>
              </a:tr>
            </a:tbl>
          </a:graphicData>
        </a:graphic>
      </p:graphicFrame>
    </p:spTree>
    <p:extLst>
      <p:ext uri="{BB962C8B-B14F-4D97-AF65-F5344CB8AC3E}">
        <p14:creationId xmlns:p14="http://schemas.microsoft.com/office/powerpoint/2010/main" val="6114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graphicFrame>
        <p:nvGraphicFramePr>
          <p:cNvPr id="5" name="Content Placeholder 4">
            <a:extLst>
              <a:ext uri="{FF2B5EF4-FFF2-40B4-BE49-F238E27FC236}">
                <a16:creationId xmlns:a16="http://schemas.microsoft.com/office/drawing/2014/main" id="{44FAC6DC-0CCB-412E-0125-678163976EB5}"/>
              </a:ext>
            </a:extLst>
          </p:cNvPr>
          <p:cNvGraphicFramePr>
            <a:graphicFrameLocks noGrp="1"/>
          </p:cNvGraphicFramePr>
          <p:nvPr>
            <p:ph idx="1"/>
            <p:extLst>
              <p:ext uri="{D42A27DB-BD31-4B8C-83A1-F6EECF244321}">
                <p14:modId xmlns:p14="http://schemas.microsoft.com/office/powerpoint/2010/main" val="3706671595"/>
              </p:ext>
            </p:extLst>
          </p:nvPr>
        </p:nvGraphicFramePr>
        <p:xfrm>
          <a:off x="1294228" y="2275784"/>
          <a:ext cx="9847384" cy="3576376"/>
        </p:xfrm>
        <a:graphic>
          <a:graphicData uri="http://schemas.openxmlformats.org/drawingml/2006/table">
            <a:tbl>
              <a:tblPr firstRow="1" firstCol="1" bandRow="1">
                <a:tableStyleId>{5C22544A-7EE6-4342-B048-85BDC9FD1C3A}</a:tableStyleId>
              </a:tblPr>
              <a:tblGrid>
                <a:gridCol w="4689474">
                  <a:extLst>
                    <a:ext uri="{9D8B030D-6E8A-4147-A177-3AD203B41FA5}">
                      <a16:colId xmlns:a16="http://schemas.microsoft.com/office/drawing/2014/main" val="2538469005"/>
                    </a:ext>
                  </a:extLst>
                </a:gridCol>
                <a:gridCol w="4599192">
                  <a:extLst>
                    <a:ext uri="{9D8B030D-6E8A-4147-A177-3AD203B41FA5}">
                      <a16:colId xmlns:a16="http://schemas.microsoft.com/office/drawing/2014/main" val="2800145641"/>
                    </a:ext>
                  </a:extLst>
                </a:gridCol>
                <a:gridCol w="558718">
                  <a:extLst>
                    <a:ext uri="{9D8B030D-6E8A-4147-A177-3AD203B41FA5}">
                      <a16:colId xmlns:a16="http://schemas.microsoft.com/office/drawing/2014/main" val="847663238"/>
                    </a:ext>
                  </a:extLst>
                </a:gridCol>
              </a:tblGrid>
              <a:tr h="578217">
                <a:tc gridSpan="3">
                  <a:txBody>
                    <a:bodyPr/>
                    <a:lstStyle/>
                    <a:p>
                      <a:pPr marL="0" marR="0">
                        <a:lnSpc>
                          <a:spcPct val="107000"/>
                        </a:lnSpc>
                        <a:spcBef>
                          <a:spcPts val="0"/>
                        </a:spcBef>
                        <a:spcAft>
                          <a:spcPts val="0"/>
                        </a:spcAft>
                      </a:pPr>
                      <a:r>
                        <a:rPr lang="en-US" sz="1100" kern="100">
                          <a:effectLst/>
                        </a:rPr>
                        <a:t>Section 5.4 R3 – Residential – Single Family – Special Lot (page 89)</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4861764"/>
                  </a:ext>
                </a:extLst>
              </a:tr>
              <a:tr h="2998159">
                <a:tc>
                  <a:txBody>
                    <a:bodyPr/>
                    <a:lstStyle/>
                    <a:p>
                      <a:pPr marL="0" marR="0">
                        <a:lnSpc>
                          <a:spcPct val="107000"/>
                        </a:lnSpc>
                        <a:spcBef>
                          <a:spcPts val="0"/>
                        </a:spcBef>
                        <a:spcAft>
                          <a:spcPts val="0"/>
                        </a:spcAft>
                      </a:pPr>
                      <a:r>
                        <a:rPr lang="en-US" sz="1100" kern="100" dirty="0">
                          <a:effectLst/>
                        </a:rPr>
                        <a:t>No dwelling in this district shall have a length to width (or width to length) ratio of greater than 2.0 : 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No dwelling in this district shall have a length to width (or width to length) ratio of greater than 3.0 : 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a:tc>
                <a:extLst>
                  <a:ext uri="{0D108BD9-81ED-4DB2-BD59-A6C34878D82A}">
                    <a16:rowId xmlns:a16="http://schemas.microsoft.com/office/drawing/2014/main" val="1848214260"/>
                  </a:ext>
                </a:extLst>
              </a:tr>
            </a:tbl>
          </a:graphicData>
        </a:graphic>
      </p:graphicFrame>
    </p:spTree>
    <p:extLst>
      <p:ext uri="{BB962C8B-B14F-4D97-AF65-F5344CB8AC3E}">
        <p14:creationId xmlns:p14="http://schemas.microsoft.com/office/powerpoint/2010/main" val="2811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Public Hearing of Bylaw 295-24</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600" kern="100" dirty="0">
                <a:latin typeface="Arial" panose="020B0604020202020204" pitchFamily="34" charset="0"/>
                <a:ea typeface="Calibri" panose="020F0502020204030204" pitchFamily="34" charset="0"/>
                <a:cs typeface="Arial" panose="020B0604020202020204" pitchFamily="34" charset="0"/>
              </a:rPr>
              <a:t>Questions?</a:t>
            </a:r>
            <a:endParaRPr lang="en-US" sz="26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219731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Public Hearing of Bylaw 295-24</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600" kern="100" dirty="0">
                <a:effectLst/>
                <a:latin typeface="Arial" panose="020B0604020202020204" pitchFamily="34" charset="0"/>
                <a:ea typeface="Calibri" panose="020F0502020204030204" pitchFamily="34" charset="0"/>
                <a:cs typeface="Arial" panose="020B0604020202020204" pitchFamily="34" charset="0"/>
              </a:rPr>
              <a:t>Thank you!</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182677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lstStyle/>
          <a:p>
            <a:pPr algn="ctr"/>
            <a:r>
              <a:rPr lang="en-US" dirty="0"/>
              <a:t>		</a:t>
            </a:r>
            <a:r>
              <a:rPr lang="en-US" sz="3600" dirty="0">
                <a:latin typeface="Arial" panose="020B0604020202020204" pitchFamily="34" charset="0"/>
                <a:cs typeface="Arial" panose="020B0604020202020204" pitchFamily="34" charset="0"/>
              </a:rPr>
              <a:t>PUBLIC HEARING – BYLAW 295-24</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p:txBody>
          <a:bodyPr>
            <a:noAutofit/>
          </a:bodyPr>
          <a:lstStyle/>
          <a:p>
            <a:pPr marL="0" marR="0" indent="0">
              <a:lnSpc>
                <a:spcPct val="107000"/>
              </a:lnSpc>
              <a:spcBef>
                <a:spcPts val="0"/>
              </a:spcBef>
              <a:spcAft>
                <a:spcPts val="800"/>
              </a:spcAft>
              <a:buNone/>
            </a:pPr>
            <a:r>
              <a:rPr lang="en-US" sz="2600" b="1" u="sng" kern="100" dirty="0">
                <a:effectLst/>
                <a:latin typeface="Arial" panose="020B0604020202020204" pitchFamily="34" charset="0"/>
                <a:ea typeface="Calibri" panose="020F0502020204030204" pitchFamily="34" charset="0"/>
                <a:cs typeface="Arial" panose="020B0604020202020204" pitchFamily="34" charset="0"/>
              </a:rPr>
              <a:t>Background</a:t>
            </a:r>
          </a:p>
          <a:p>
            <a:pPr marL="0" marR="0" indent="0">
              <a:lnSpc>
                <a:spcPct val="107000"/>
              </a:lnSpc>
              <a:spcBef>
                <a:spcPts val="0"/>
              </a:spcBef>
              <a:spcAft>
                <a:spcPts val="0"/>
              </a:spcAft>
              <a:buNone/>
            </a:pPr>
            <a:r>
              <a:rPr lang="en-US" sz="2600" kern="100" dirty="0">
                <a:effectLst/>
                <a:latin typeface="Arial" panose="020B0604020202020204" pitchFamily="34" charset="0"/>
                <a:ea typeface="Calibri" panose="020F0502020204030204" pitchFamily="34" charset="0"/>
                <a:cs typeface="Arial" panose="020B0604020202020204" pitchFamily="34" charset="0"/>
              </a:rPr>
              <a:t>Alberta Beach Land Use Bylaw No. 252-17 was fully consolidated September 19, 2017.  Since this consolidation further amendments have been approved by Village Council – including:</a:t>
            </a: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Cannabis regulations (including production and retail), and</a:t>
            </a: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Accessory Structure – Height (to allow 2 story detached garages)</a:t>
            </a:r>
          </a:p>
          <a:p>
            <a:pPr marL="342900" marR="0" lvl="0" indent="-342900">
              <a:lnSpc>
                <a:spcPct val="107000"/>
              </a:lnSpc>
              <a:spcBef>
                <a:spcPts val="0"/>
              </a:spcBef>
              <a:spcAft>
                <a:spcPts val="0"/>
              </a:spcAft>
              <a:buFont typeface="Arial" panose="020B0604020202020204" pitchFamily="34" charset="0"/>
              <a:buChar char="-"/>
            </a:pPr>
            <a:endParaRPr lang="en-US" sz="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600" dirty="0">
                <a:effectLst/>
                <a:latin typeface="Arial" panose="020B0604020202020204" pitchFamily="34" charset="0"/>
                <a:ea typeface="Calibri" panose="020F0502020204030204" pitchFamily="34" charset="0"/>
                <a:cs typeface="Arial" panose="020B0604020202020204" pitchFamily="34" charset="0"/>
              </a:rPr>
              <a:t>Administration is recommending consideration of the proposed LUB amendments to address </a:t>
            </a:r>
            <a:r>
              <a:rPr lang="en-US" sz="2600" dirty="0">
                <a:latin typeface="Arial" panose="020B0604020202020204" pitchFamily="34" charset="0"/>
                <a:ea typeface="Calibri" panose="020F0502020204030204" pitchFamily="34" charset="0"/>
                <a:cs typeface="Arial" panose="020B0604020202020204" pitchFamily="34" charset="0"/>
              </a:rPr>
              <a:t>affordability </a:t>
            </a:r>
            <a:r>
              <a:rPr lang="en-US" sz="2600" dirty="0">
                <a:effectLst/>
                <a:latin typeface="Arial" panose="020B0604020202020204" pitchFamily="34" charset="0"/>
                <a:ea typeface="Calibri" panose="020F0502020204030204" pitchFamily="34" charset="0"/>
                <a:cs typeface="Arial" panose="020B0604020202020204" pitchFamily="34" charset="0"/>
              </a:rPr>
              <a:t>issues discouraging redevelopment and new residential construction in the Village.</a:t>
            </a:r>
            <a:endParaRPr lang="en-US" sz="2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418351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Proposed LUB amendments.</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Autofit/>
          </a:bodyPr>
          <a:lstStyle/>
          <a:p>
            <a:pPr marL="0" marR="0" indent="0">
              <a:lnSpc>
                <a:spcPct val="107000"/>
              </a:lnSpc>
              <a:spcBef>
                <a:spcPts val="0"/>
              </a:spcBef>
              <a:spcAft>
                <a:spcPts val="800"/>
              </a:spcAft>
              <a:buNone/>
            </a:pPr>
            <a:r>
              <a:rPr lang="en-US" sz="2600" b="1" u="sng" kern="100" dirty="0">
                <a:latin typeface="Arial" panose="020B0604020202020204" pitchFamily="34" charset="0"/>
                <a:ea typeface="Calibri" panose="020F0502020204030204" pitchFamily="34" charset="0"/>
                <a:cs typeface="Arial" panose="020B0604020202020204" pitchFamily="34" charset="0"/>
              </a:rPr>
              <a:t>Matter #1 – “Housekeeping”</a:t>
            </a:r>
          </a:p>
          <a:p>
            <a:pPr marL="0" marR="0" lvl="0" indent="0">
              <a:lnSpc>
                <a:spcPct val="107000"/>
              </a:lnSpc>
              <a:spcBef>
                <a:spcPts val="0"/>
              </a:spcBef>
              <a:spcAft>
                <a:spcPts val="0"/>
              </a:spcAft>
              <a:buNone/>
            </a:pPr>
            <a:r>
              <a:rPr lang="en-US" sz="2600" b="1" i="1" kern="100" dirty="0">
                <a:effectLst/>
                <a:latin typeface="Arial" panose="020B0604020202020204" pitchFamily="34" charset="0"/>
                <a:ea typeface="Calibri" panose="020F0502020204030204" pitchFamily="34" charset="0"/>
                <a:cs typeface="Arial" panose="020B0604020202020204" pitchFamily="34" charset="0"/>
              </a:rPr>
              <a:t>Changes to the Municipal Government Act</a:t>
            </a:r>
            <a:endParaRPr lang="en-US" sz="2600" b="1"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Regarding “Notification Requirements” for Discretionary approvals made by the Development Authority (whether the Development Officer of Municipal Development Commission).</a:t>
            </a: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LUB is NOT CURRENTLY compliant with the Act (14 Notification Days PLUS 7 Days for mail).</a:t>
            </a: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Proposed amendment (21 Notification Days PLUS 7 Days for mail) would align the Village’s LUB with the Act.</a:t>
            </a:r>
          </a:p>
          <a:p>
            <a:pPr marL="342900" marR="0" lvl="0" indent="-342900">
              <a:lnSpc>
                <a:spcPct val="107000"/>
              </a:lnSpc>
              <a:spcBef>
                <a:spcPts val="0"/>
              </a:spcBef>
              <a:spcAft>
                <a:spcPts val="0"/>
              </a:spcAft>
              <a:buFont typeface="Arial" panose="020B0604020202020204" pitchFamily="34" charset="0"/>
              <a:buChar char="-"/>
            </a:pPr>
            <a:r>
              <a:rPr lang="en-US" sz="2600" kern="100" dirty="0">
                <a:latin typeface="Arial" panose="020B0604020202020204" pitchFamily="34" charset="0"/>
                <a:ea typeface="Calibri" panose="020F0502020204030204" pitchFamily="34" charset="0"/>
                <a:cs typeface="Arial" panose="020B0604020202020204" pitchFamily="34" charset="0"/>
              </a:rPr>
              <a:t>E</a:t>
            </a:r>
            <a:r>
              <a:rPr lang="en-US" sz="2600" kern="100" dirty="0">
                <a:effectLst/>
                <a:latin typeface="Arial" panose="020B0604020202020204" pitchFamily="34" charset="0"/>
                <a:ea typeface="Calibri" panose="020F0502020204030204" pitchFamily="34" charset="0"/>
                <a:cs typeface="Arial" panose="020B0604020202020204" pitchFamily="34" charset="0"/>
              </a:rPr>
              <a:t>xtended Notification apply only to decisions on Discretionary Uses. </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137128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Proposed LUB amendments.</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r>
              <a:rPr lang="en-US" sz="2600" b="1" u="sng" kern="100" dirty="0">
                <a:latin typeface="Arial" panose="020B0604020202020204" pitchFamily="34" charset="0"/>
                <a:ea typeface="Calibri" panose="020F0502020204030204" pitchFamily="34" charset="0"/>
                <a:cs typeface="Arial" panose="020B0604020202020204" pitchFamily="34" charset="0"/>
              </a:rPr>
              <a:t>Matter #2</a:t>
            </a:r>
          </a:p>
          <a:p>
            <a:pPr marL="0" marR="0" lvl="0" indent="0">
              <a:lnSpc>
                <a:spcPct val="107000"/>
              </a:lnSpc>
              <a:spcBef>
                <a:spcPts val="0"/>
              </a:spcBef>
              <a:spcAft>
                <a:spcPts val="0"/>
              </a:spcAft>
              <a:buNone/>
            </a:pPr>
            <a:r>
              <a:rPr lang="en-US" sz="2600" i="1" kern="100" dirty="0">
                <a:effectLst/>
                <a:latin typeface="Arial" panose="020B0604020202020204" pitchFamily="34" charset="0"/>
                <a:ea typeface="Calibri" panose="020F0502020204030204" pitchFamily="34" charset="0"/>
                <a:cs typeface="Arial" panose="020B0604020202020204" pitchFamily="34" charset="0"/>
              </a:rPr>
              <a:t>Cost of construction, and redevelopment, of properties in the Village</a:t>
            </a:r>
            <a:endParaRPr lang="en-US" sz="26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Cost of construction has increased over the past 24-36 months and has discouraged new development investment in the Village.</a:t>
            </a:r>
          </a:p>
          <a:p>
            <a:pPr marL="342900" marR="0" lvl="0" indent="-342900">
              <a:lnSpc>
                <a:spcPct val="107000"/>
              </a:lnSpc>
              <a:spcBef>
                <a:spcPts val="0"/>
              </a:spcBef>
              <a:spcAft>
                <a:spcPts val="0"/>
              </a:spcAft>
              <a:buFont typeface="Arial" panose="020B0604020202020204" pitchFamily="34" charset="0"/>
              <a:buChar char="-"/>
            </a:pPr>
            <a:r>
              <a:rPr lang="en-US" sz="2600" kern="100" dirty="0">
                <a:latin typeface="Arial" panose="020B0604020202020204" pitchFamily="34" charset="0"/>
                <a:ea typeface="Calibri" panose="020F0502020204030204" pitchFamily="34" charset="0"/>
                <a:cs typeface="Arial" panose="020B0604020202020204" pitchFamily="34" charset="0"/>
              </a:rPr>
              <a:t>Proposed r</a:t>
            </a:r>
            <a:r>
              <a:rPr lang="en-US" sz="2600" kern="100" dirty="0">
                <a:effectLst/>
                <a:latin typeface="Arial" panose="020B0604020202020204" pitchFamily="34" charset="0"/>
                <a:ea typeface="Calibri" panose="020F0502020204030204" pitchFamily="34" charset="0"/>
                <a:cs typeface="Arial" panose="020B0604020202020204" pitchFamily="34" charset="0"/>
              </a:rPr>
              <a:t>elaxation of these LUB residential regulations </a:t>
            </a:r>
            <a:r>
              <a:rPr lang="en-US" sz="2600" kern="100" dirty="0">
                <a:latin typeface="Arial" panose="020B0604020202020204" pitchFamily="34" charset="0"/>
                <a:ea typeface="Calibri" panose="020F0502020204030204" pitchFamily="34" charset="0"/>
                <a:cs typeface="Arial" panose="020B0604020202020204" pitchFamily="34" charset="0"/>
              </a:rPr>
              <a:t>w</a:t>
            </a:r>
            <a:r>
              <a:rPr lang="en-US" sz="2600" kern="100" dirty="0">
                <a:effectLst/>
                <a:latin typeface="Arial" panose="020B0604020202020204" pitchFamily="34" charset="0"/>
                <a:ea typeface="Calibri" panose="020F0502020204030204" pitchFamily="34" charset="0"/>
                <a:cs typeface="Arial" panose="020B0604020202020204" pitchFamily="34" charset="0"/>
              </a:rPr>
              <a:t>ould help mitigate cost concerns and could encourage investment.</a:t>
            </a:r>
          </a:p>
          <a:p>
            <a:pPr marL="342900" marR="0" lvl="0" indent="-342900">
              <a:lnSpc>
                <a:spcPct val="107000"/>
              </a:lnSpc>
              <a:spcBef>
                <a:spcPts val="0"/>
              </a:spcBef>
              <a:spcAft>
                <a:spcPts val="0"/>
              </a:spcAft>
              <a:buFont typeface="Arial" panose="020B0604020202020204" pitchFamily="34" charset="0"/>
              <a:buChar char="-"/>
            </a:pPr>
            <a:r>
              <a:rPr lang="en-US" sz="2600" kern="100" dirty="0">
                <a:effectLst/>
                <a:latin typeface="Arial" panose="020B0604020202020204" pitchFamily="34" charset="0"/>
                <a:ea typeface="Calibri" panose="020F0502020204030204" pitchFamily="34" charset="0"/>
                <a:cs typeface="Arial" panose="020B0604020202020204" pitchFamily="34" charset="0"/>
              </a:rPr>
              <a:t>Administration proposes the following three (3) LUB amendments to improve affordability of new residential construction and additions:</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57632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Proposed LUB amendments.</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r>
              <a:rPr lang="en-US" sz="2600" b="1" u="sng" kern="100" dirty="0">
                <a:latin typeface="Arial" panose="020B0604020202020204" pitchFamily="34" charset="0"/>
                <a:ea typeface="Calibri" panose="020F0502020204030204" pitchFamily="34" charset="0"/>
                <a:cs typeface="Arial" panose="020B0604020202020204" pitchFamily="34" charset="0"/>
              </a:rPr>
              <a:t>Proposed Amendment #1</a:t>
            </a:r>
          </a:p>
          <a:p>
            <a:pPr marL="0" marR="0" indent="0">
              <a:lnSpc>
                <a:spcPct val="107000"/>
              </a:lnSpc>
              <a:spcBef>
                <a:spcPts val="0"/>
              </a:spcBef>
              <a:spcAft>
                <a:spcPts val="800"/>
              </a:spcAft>
              <a:buNone/>
            </a:pPr>
            <a:endParaRPr lang="en-US" sz="800" b="1" u="sng" kern="1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600" kern="100" dirty="0">
                <a:effectLst/>
                <a:latin typeface="Arial" panose="020B0604020202020204" pitchFamily="34" charset="0"/>
                <a:ea typeface="Calibri" panose="020F0502020204030204" pitchFamily="34" charset="0"/>
                <a:cs typeface="Arial" panose="020B0604020202020204" pitchFamily="34" charset="0"/>
              </a:rPr>
              <a:t>Reduce minimum habitable floor area of all new residential development, or redevelopment, from 94 M2 (1,000 FT2) to 74.3 M2 (800 FT2).</a:t>
            </a:r>
          </a:p>
          <a:p>
            <a:pPr marL="742950" marR="0" lvl="1" indent="-285750">
              <a:lnSpc>
                <a:spcPct val="107000"/>
              </a:lnSpc>
              <a:spcBef>
                <a:spcPts val="0"/>
              </a:spcBef>
              <a:spcAft>
                <a:spcPts val="0"/>
              </a:spcAft>
              <a:buFont typeface="+mj-lt"/>
              <a:buAutoNum type="alphaLcPeriod"/>
            </a:pPr>
            <a:r>
              <a:rPr lang="en-US" sz="2600" kern="100" dirty="0">
                <a:effectLst/>
                <a:latin typeface="Arial" panose="020B0604020202020204" pitchFamily="34" charset="0"/>
                <a:ea typeface="Calibri" panose="020F0502020204030204" pitchFamily="34" charset="0"/>
                <a:cs typeface="Arial" panose="020B0604020202020204" pitchFamily="34" charset="0"/>
              </a:rPr>
              <a:t> A 20% reduction in required habitable floor area.</a:t>
            </a:r>
          </a:p>
          <a:p>
            <a:pPr marL="742950" marR="0" lvl="1" indent="-285750">
              <a:lnSpc>
                <a:spcPct val="107000"/>
              </a:lnSpc>
              <a:spcBef>
                <a:spcPts val="0"/>
              </a:spcBef>
              <a:spcAft>
                <a:spcPts val="0"/>
              </a:spcAft>
              <a:buFont typeface="+mj-lt"/>
              <a:buAutoNum type="alphaLcPeriod"/>
            </a:pPr>
            <a:r>
              <a:rPr lang="en-US" sz="2600" kern="100" dirty="0">
                <a:effectLst/>
                <a:latin typeface="Arial" panose="020B0604020202020204" pitchFamily="34" charset="0"/>
                <a:ea typeface="Calibri" panose="020F0502020204030204" pitchFamily="34" charset="0"/>
                <a:cs typeface="Arial" panose="020B0604020202020204" pitchFamily="34" charset="0"/>
              </a:rPr>
              <a:t> A 15% reduction in the cost of new construction - or additions.</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182192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Proposed LUB amendments.</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r>
              <a:rPr lang="en-US" sz="2600" b="1" u="sng" kern="100" dirty="0">
                <a:latin typeface="Arial" panose="020B0604020202020204" pitchFamily="34" charset="0"/>
                <a:ea typeface="Calibri" panose="020F0502020204030204" pitchFamily="34" charset="0"/>
                <a:cs typeface="Times New Roman" panose="02020603050405020304" pitchFamily="18" charset="0"/>
              </a:rPr>
              <a:t>Proposed Amendment #2</a:t>
            </a:r>
          </a:p>
          <a:p>
            <a:pPr marL="0" marR="0" lvl="0" indent="0">
              <a:lnSpc>
                <a:spcPct val="107000"/>
              </a:lnSpc>
              <a:spcBef>
                <a:spcPts val="0"/>
              </a:spcBef>
              <a:spcAft>
                <a:spcPts val="0"/>
              </a:spcAft>
              <a:buNone/>
            </a:pPr>
            <a:endParaRPr lang="en-US" sz="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600" kern="100" dirty="0">
                <a:latin typeface="Arial" panose="020B0604020202020204" pitchFamily="34" charset="0"/>
                <a:ea typeface="Calibri" panose="020F0502020204030204" pitchFamily="34" charset="0"/>
                <a:cs typeface="Times New Roman" panose="02020603050405020304" pitchFamily="18" charset="0"/>
              </a:rPr>
              <a:t>2.  Relax</a:t>
            </a:r>
            <a:r>
              <a:rPr lang="en-US" sz="2600" kern="100" dirty="0">
                <a:effectLst/>
                <a:latin typeface="Arial" panose="020B0604020202020204" pitchFamily="34" charset="0"/>
                <a:ea typeface="Calibri" panose="020F0502020204030204" pitchFamily="34" charset="0"/>
                <a:cs typeface="Times New Roman" panose="02020603050405020304" pitchFamily="18" charset="0"/>
              </a:rPr>
              <a:t> the maximum “width to depth ratio</a:t>
            </a:r>
            <a:r>
              <a:rPr lang="en-US" sz="2600" kern="100" dirty="0">
                <a:latin typeface="Arial" panose="020B0604020202020204" pitchFamily="34" charset="0"/>
                <a:ea typeface="Calibri" panose="020F0502020204030204" pitchFamily="34" charset="0"/>
                <a:cs typeface="Times New Roman" panose="02020603050405020304" pitchFamily="18" charset="0"/>
              </a:rPr>
              <a:t>”</a:t>
            </a:r>
            <a:r>
              <a:rPr lang="en-US" sz="2600" kern="100" dirty="0">
                <a:effectLst/>
                <a:latin typeface="Arial" panose="020B0604020202020204" pitchFamily="34" charset="0"/>
                <a:ea typeface="Calibri" panose="020F0502020204030204" pitchFamily="34" charset="0"/>
                <a:cs typeface="Times New Roman" panose="02020603050405020304" pitchFamily="18" charset="0"/>
              </a:rPr>
              <a:t> from 2.0:1.0 to 3.0:1.0 for                                      all new premanufactured and site built homes.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 Will decrease the purchase – and delivery – costs for new modular or manufactured homes.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600" kern="100" dirty="0">
                <a:latin typeface="Arial" panose="020B0604020202020204" pitchFamily="34" charset="0"/>
                <a:ea typeface="Calibri" panose="020F0502020204030204" pitchFamily="34" charset="0"/>
                <a:cs typeface="Times New Roman" panose="02020603050405020304" pitchFamily="18" charset="0"/>
              </a:rPr>
              <a:t>Will p</a:t>
            </a:r>
            <a:r>
              <a:rPr lang="en-US" sz="2600" kern="100" dirty="0">
                <a:effectLst/>
                <a:latin typeface="Arial" panose="020B0604020202020204" pitchFamily="34" charset="0"/>
                <a:ea typeface="Calibri" panose="020F0502020204030204" pitchFamily="34" charset="0"/>
                <a:cs typeface="Times New Roman" panose="02020603050405020304" pitchFamily="18" charset="0"/>
              </a:rPr>
              <a:t>rovide greater flexibility for the design/construction of new site-built homes – or – additions/modifications.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127435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Proposed LUB amendments.</a:t>
            </a:r>
          </a:p>
        </p:txBody>
      </p:sp>
      <p:sp>
        <p:nvSpPr>
          <p:cNvPr id="7" name="Content Placeholder 6">
            <a:extLst>
              <a:ext uri="{FF2B5EF4-FFF2-40B4-BE49-F238E27FC236}">
                <a16:creationId xmlns:a16="http://schemas.microsoft.com/office/drawing/2014/main" id="{47A444B2-B023-9591-C1A8-33F8B161715F}"/>
              </a:ext>
            </a:extLst>
          </p:cNvPr>
          <p:cNvSpPr>
            <a:spLocks noGrp="1"/>
          </p:cNvSpPr>
          <p:nvPr>
            <p:ph idx="1"/>
          </p:nvPr>
        </p:nvSpPr>
        <p:spPr>
          <a:xfrm>
            <a:off x="838200" y="1825624"/>
            <a:ext cx="10515600" cy="4553207"/>
          </a:xfrm>
        </p:spPr>
        <p:txBody>
          <a:bodyPr>
            <a:normAutofit/>
          </a:bodyPr>
          <a:lstStyle/>
          <a:p>
            <a:pPr marL="0" marR="0" indent="0">
              <a:lnSpc>
                <a:spcPct val="107000"/>
              </a:lnSpc>
              <a:spcBef>
                <a:spcPts val="0"/>
              </a:spcBef>
              <a:spcAft>
                <a:spcPts val="800"/>
              </a:spcAft>
              <a:buNone/>
            </a:pPr>
            <a:r>
              <a:rPr lang="en-US" sz="2600" b="1" u="sng" kern="100" dirty="0">
                <a:latin typeface="Arial" panose="020B0604020202020204" pitchFamily="34" charset="0"/>
                <a:ea typeface="Calibri" panose="020F0502020204030204" pitchFamily="34" charset="0"/>
                <a:cs typeface="Arial" panose="020B0604020202020204" pitchFamily="34" charset="0"/>
              </a:rPr>
              <a:t>Proposed Amendment #3</a:t>
            </a:r>
          </a:p>
          <a:p>
            <a:pPr marL="0" marR="0" indent="0">
              <a:lnSpc>
                <a:spcPct val="107000"/>
              </a:lnSpc>
              <a:spcBef>
                <a:spcPts val="0"/>
              </a:spcBef>
              <a:spcAft>
                <a:spcPts val="800"/>
              </a:spcAft>
              <a:buNone/>
            </a:pPr>
            <a:endParaRPr lang="en-US" sz="800" b="1" u="sng" kern="100" dirty="0">
              <a:latin typeface="Arial" panose="020B060402020202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0"/>
              </a:spcAft>
              <a:buNone/>
            </a:pPr>
            <a:r>
              <a:rPr lang="en-US" sz="2600" kern="100" dirty="0">
                <a:effectLst/>
                <a:latin typeface="Arial" panose="020B0604020202020204" pitchFamily="34" charset="0"/>
                <a:ea typeface="Calibri" panose="020F0502020204030204" pitchFamily="34" charset="0"/>
                <a:cs typeface="Arial" panose="020B0604020202020204" pitchFamily="34" charset="0"/>
              </a:rPr>
              <a:t>3.  Increase the age of relocated structures (moved into the Village) from an original construction date of 5 years old to now no older than 20 years old.</a:t>
            </a:r>
          </a:p>
          <a:p>
            <a:pPr marL="742950" marR="0" lvl="1" indent="-285750">
              <a:lnSpc>
                <a:spcPct val="107000"/>
              </a:lnSpc>
              <a:spcBef>
                <a:spcPts val="0"/>
              </a:spcBef>
              <a:spcAft>
                <a:spcPts val="0"/>
              </a:spcAft>
              <a:buFont typeface="+mj-lt"/>
              <a:buAutoNum type="alphaLcPeriod"/>
            </a:pPr>
            <a:r>
              <a:rPr lang="en-US" sz="2600" kern="100" dirty="0">
                <a:effectLst/>
                <a:latin typeface="Arial" panose="020B0604020202020204" pitchFamily="34" charset="0"/>
                <a:ea typeface="Calibri" panose="020F0502020204030204" pitchFamily="34" charset="0"/>
                <a:cs typeface="Arial" panose="020B0604020202020204" pitchFamily="34" charset="0"/>
              </a:rPr>
              <a:t> Provides greater flexibility to consider the relocation of residential structures up to 20 years old (from original date of constructure/manufacture)</a:t>
            </a:r>
          </a:p>
          <a:p>
            <a:pPr marL="742950" marR="0" lvl="1" indent="-285750">
              <a:lnSpc>
                <a:spcPct val="107000"/>
              </a:lnSpc>
              <a:spcBef>
                <a:spcPts val="0"/>
              </a:spcBef>
              <a:spcAft>
                <a:spcPts val="800"/>
              </a:spcAft>
              <a:buFont typeface="+mj-lt"/>
              <a:buAutoNum type="alphaLcPeriod"/>
            </a:pPr>
            <a:r>
              <a:rPr lang="en-US" sz="2600" kern="100" dirty="0">
                <a:effectLst/>
                <a:latin typeface="Arial" panose="020B0604020202020204" pitchFamily="34" charset="0"/>
                <a:ea typeface="Calibri" panose="020F0502020204030204" pitchFamily="34" charset="0"/>
                <a:cs typeface="Arial" panose="020B0604020202020204" pitchFamily="34" charset="0"/>
              </a:rPr>
              <a:t> Proposed to increase age of relocated structures by 15 additional years. </a:t>
            </a: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113326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graphicFrame>
        <p:nvGraphicFramePr>
          <p:cNvPr id="2" name="Content Placeholder 1">
            <a:extLst>
              <a:ext uri="{FF2B5EF4-FFF2-40B4-BE49-F238E27FC236}">
                <a16:creationId xmlns:a16="http://schemas.microsoft.com/office/drawing/2014/main" id="{10CACB92-0644-3590-B576-20C777DFCAE7}"/>
              </a:ext>
            </a:extLst>
          </p:cNvPr>
          <p:cNvGraphicFramePr>
            <a:graphicFrameLocks noGrp="1"/>
          </p:cNvGraphicFramePr>
          <p:nvPr>
            <p:ph idx="1"/>
            <p:extLst>
              <p:ext uri="{D42A27DB-BD31-4B8C-83A1-F6EECF244321}">
                <p14:modId xmlns:p14="http://schemas.microsoft.com/office/powerpoint/2010/main" val="1849066036"/>
              </p:ext>
            </p:extLst>
          </p:nvPr>
        </p:nvGraphicFramePr>
        <p:xfrm>
          <a:off x="1448972" y="1690687"/>
          <a:ext cx="8581293" cy="5167312"/>
        </p:xfrm>
        <a:graphic>
          <a:graphicData uri="http://schemas.openxmlformats.org/drawingml/2006/table">
            <a:tbl>
              <a:tblPr firstRow="1" firstCol="1" bandRow="1">
                <a:tableStyleId>{5C22544A-7EE6-4342-B048-85BDC9FD1C3A}</a:tableStyleId>
              </a:tblPr>
              <a:tblGrid>
                <a:gridCol w="1429301">
                  <a:extLst>
                    <a:ext uri="{9D8B030D-6E8A-4147-A177-3AD203B41FA5}">
                      <a16:colId xmlns:a16="http://schemas.microsoft.com/office/drawing/2014/main" val="555935852"/>
                    </a:ext>
                  </a:extLst>
                </a:gridCol>
                <a:gridCol w="2519119">
                  <a:extLst>
                    <a:ext uri="{9D8B030D-6E8A-4147-A177-3AD203B41FA5}">
                      <a16:colId xmlns:a16="http://schemas.microsoft.com/office/drawing/2014/main" val="1922634510"/>
                    </a:ext>
                  </a:extLst>
                </a:gridCol>
                <a:gridCol w="2470622">
                  <a:extLst>
                    <a:ext uri="{9D8B030D-6E8A-4147-A177-3AD203B41FA5}">
                      <a16:colId xmlns:a16="http://schemas.microsoft.com/office/drawing/2014/main" val="3592781509"/>
                    </a:ext>
                  </a:extLst>
                </a:gridCol>
                <a:gridCol w="2162251">
                  <a:extLst>
                    <a:ext uri="{9D8B030D-6E8A-4147-A177-3AD203B41FA5}">
                      <a16:colId xmlns:a16="http://schemas.microsoft.com/office/drawing/2014/main" val="488794764"/>
                    </a:ext>
                  </a:extLst>
                </a:gridCol>
              </a:tblGrid>
              <a:tr h="262992">
                <a:tc gridSpan="4">
                  <a:txBody>
                    <a:bodyPr/>
                    <a:lstStyle/>
                    <a:p>
                      <a:pPr marL="0" marR="0">
                        <a:lnSpc>
                          <a:spcPct val="107000"/>
                        </a:lnSpc>
                        <a:spcBef>
                          <a:spcPts val="0"/>
                        </a:spcBef>
                        <a:spcAft>
                          <a:spcPts val="0"/>
                        </a:spcAft>
                      </a:pPr>
                      <a:r>
                        <a:rPr lang="en-US" sz="1100" kern="100">
                          <a:effectLst/>
                        </a:rPr>
                        <a:t>Section 1.9 “Definitions and Meanings” (pages 21 and 22)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7646673"/>
                  </a:ext>
                </a:extLst>
              </a:tr>
              <a:tr h="1363664">
                <a:tc>
                  <a:txBody>
                    <a:bodyPr/>
                    <a:lstStyle/>
                    <a:p>
                      <a:pPr marL="0" marR="0">
                        <a:lnSpc>
                          <a:spcPct val="107000"/>
                        </a:lnSpc>
                        <a:spcBef>
                          <a:spcPts val="0"/>
                        </a:spcBef>
                        <a:spcAft>
                          <a:spcPts val="0"/>
                        </a:spcAft>
                      </a:pPr>
                      <a:r>
                        <a:rPr lang="en-US" sz="1100" kern="100">
                          <a:effectLst/>
                        </a:rPr>
                        <a:t>Manufactured Home</a:t>
                      </a:r>
                    </a:p>
                    <a:p>
                      <a:pPr marL="0" marR="0">
                        <a:lnSpc>
                          <a:spcPct val="107000"/>
                        </a:lnSpc>
                        <a:spcBef>
                          <a:spcPts val="0"/>
                        </a:spcBef>
                        <a:spcAft>
                          <a:spcPts val="0"/>
                        </a:spcAft>
                      </a:pPr>
                      <a:r>
                        <a:rPr lang="en-US" sz="1100" kern="100">
                          <a:effectLst/>
                        </a:rPr>
                        <a:t>Sub. 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Currently:</a:t>
                      </a:r>
                    </a:p>
                    <a:p>
                      <a:pPr marL="0" marR="0">
                        <a:lnSpc>
                          <a:spcPct val="107000"/>
                        </a:lnSpc>
                        <a:spcBef>
                          <a:spcPts val="0"/>
                        </a:spcBef>
                        <a:spcAft>
                          <a:spcPts val="0"/>
                        </a:spcAft>
                      </a:pPr>
                      <a:r>
                        <a:rPr lang="en-US" sz="1100" kern="100" dirty="0">
                          <a:effectLst/>
                        </a:rPr>
                        <a:t> </a:t>
                      </a:r>
                    </a:p>
                    <a:p>
                      <a:pPr marL="0" marR="0">
                        <a:lnSpc>
                          <a:spcPct val="107000"/>
                        </a:lnSpc>
                        <a:spcBef>
                          <a:spcPts val="0"/>
                        </a:spcBef>
                        <a:spcAft>
                          <a:spcPts val="0"/>
                        </a:spcAft>
                      </a:pPr>
                      <a:r>
                        <a:rPr lang="en-US" sz="1100" kern="100" dirty="0">
                          <a:effectLst/>
                        </a:rPr>
                        <a:t>Have a minimum length width ratio (or width length ratio) of 2:1</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Have a minimum length to width ratio (or width to length ratio) of 3:1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Reduce cost</a:t>
                      </a:r>
                    </a:p>
                    <a:p>
                      <a:pPr marL="0" marR="0">
                        <a:lnSpc>
                          <a:spcPct val="107000"/>
                        </a:lnSpc>
                        <a:spcBef>
                          <a:spcPts val="0"/>
                        </a:spcBef>
                        <a:spcAft>
                          <a:spcPts val="0"/>
                        </a:spcAft>
                      </a:pPr>
                      <a:r>
                        <a:rPr lang="en-US" sz="1100" kern="100">
                          <a:effectLst/>
                        </a:rPr>
                        <a:t>Reduce delivery and set up costs</a:t>
                      </a:r>
                    </a:p>
                    <a:p>
                      <a:pPr marL="0" marR="0">
                        <a:lnSpc>
                          <a:spcPct val="107000"/>
                        </a:lnSpc>
                        <a:spcBef>
                          <a:spcPts val="0"/>
                        </a:spcBef>
                        <a:spcAft>
                          <a:spcPts val="0"/>
                        </a:spcAft>
                      </a:pPr>
                      <a:r>
                        <a:rPr lang="en-US" sz="1100" kern="100">
                          <a:effectLst/>
                        </a:rPr>
                        <a:t>Encourage redevelopment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6132436"/>
                  </a:ext>
                </a:extLst>
              </a:tr>
              <a:tr h="1363664">
                <a:tc>
                  <a:txBody>
                    <a:bodyPr/>
                    <a:lstStyle/>
                    <a:p>
                      <a:pPr marL="0" marR="0">
                        <a:lnSpc>
                          <a:spcPct val="107000"/>
                        </a:lnSpc>
                        <a:spcBef>
                          <a:spcPts val="0"/>
                        </a:spcBef>
                        <a:spcAft>
                          <a:spcPts val="0"/>
                        </a:spcAft>
                      </a:pPr>
                      <a:r>
                        <a:rPr lang="en-US" sz="1100" kern="100">
                          <a:effectLst/>
                        </a:rPr>
                        <a:t>Manufactured Home</a:t>
                      </a:r>
                    </a:p>
                    <a:p>
                      <a:pPr marL="0" marR="0">
                        <a:lnSpc>
                          <a:spcPct val="107000"/>
                        </a:lnSpc>
                        <a:spcBef>
                          <a:spcPts val="0"/>
                        </a:spcBef>
                        <a:spcAft>
                          <a:spcPts val="0"/>
                        </a:spcAft>
                      </a:pPr>
                      <a:r>
                        <a:rPr lang="en-US" sz="1100" kern="100">
                          <a:effectLst/>
                        </a:rPr>
                        <a:t>Sub. 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Currently:</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“constructed after January 1, 1996”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Construction date no older than as established in Sec. 4.7 1) of this Bylaw.</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Control the age of used Manufactured Homes.  While allowing certain Manufactured Homes to be placed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6998980"/>
                  </a:ext>
                </a:extLst>
              </a:tr>
              <a:tr h="813328">
                <a:tc>
                  <a:txBody>
                    <a:bodyPr/>
                    <a:lstStyle/>
                    <a:p>
                      <a:pPr marL="0" marR="0">
                        <a:lnSpc>
                          <a:spcPct val="107000"/>
                        </a:lnSpc>
                        <a:spcBef>
                          <a:spcPts val="0"/>
                        </a:spcBef>
                        <a:spcAft>
                          <a:spcPts val="0"/>
                        </a:spcAft>
                      </a:pPr>
                      <a:r>
                        <a:rPr lang="en-US" sz="1100" kern="100">
                          <a:effectLst/>
                        </a:rPr>
                        <a:t>Mobile Home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Entire definition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Delete this definition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No longer required</a:t>
                      </a:r>
                    </a:p>
                    <a:p>
                      <a:pPr marL="0" marR="0">
                        <a:lnSpc>
                          <a:spcPct val="107000"/>
                        </a:lnSpc>
                        <a:spcBef>
                          <a:spcPts val="0"/>
                        </a:spcBef>
                        <a:spcAft>
                          <a:spcPts val="0"/>
                        </a:spcAft>
                      </a:pPr>
                      <a:r>
                        <a:rPr lang="en-US" sz="1100" kern="100">
                          <a:effectLst/>
                        </a:rPr>
                        <a:t>Type of housing is oo old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5981581"/>
                  </a:ext>
                </a:extLst>
              </a:tr>
              <a:tr h="1363664">
                <a:tc>
                  <a:txBody>
                    <a:bodyPr/>
                    <a:lstStyle/>
                    <a:p>
                      <a:pPr marL="0" marR="0">
                        <a:lnSpc>
                          <a:spcPct val="107000"/>
                        </a:lnSpc>
                        <a:spcBef>
                          <a:spcPts val="0"/>
                        </a:spcBef>
                        <a:spcAft>
                          <a:spcPts val="0"/>
                        </a:spcAft>
                      </a:pPr>
                      <a:r>
                        <a:rPr lang="en-US" sz="1100" kern="100">
                          <a:effectLst/>
                        </a:rPr>
                        <a:t>Modular Home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Currently:</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Have a minimum length width ratio (or width length ratio) of 2:1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a:effectLst/>
                        </a:rPr>
                        <a:t>Amend to:</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Have a minimum length to width ratio (or width to length ratio) of 3:1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kern="100" dirty="0">
                          <a:effectLst/>
                        </a:rPr>
                        <a:t>Reduce cost</a:t>
                      </a:r>
                    </a:p>
                    <a:p>
                      <a:pPr marL="0" marR="0">
                        <a:lnSpc>
                          <a:spcPct val="107000"/>
                        </a:lnSpc>
                        <a:spcBef>
                          <a:spcPts val="0"/>
                        </a:spcBef>
                        <a:spcAft>
                          <a:spcPts val="0"/>
                        </a:spcAft>
                      </a:pPr>
                      <a:r>
                        <a:rPr lang="en-US" sz="1100" kern="100" dirty="0">
                          <a:effectLst/>
                        </a:rPr>
                        <a:t>Reduce delivery and set up</a:t>
                      </a:r>
                    </a:p>
                    <a:p>
                      <a:pPr marL="0" marR="0">
                        <a:lnSpc>
                          <a:spcPct val="107000"/>
                        </a:lnSpc>
                        <a:spcBef>
                          <a:spcPts val="0"/>
                        </a:spcBef>
                        <a:spcAft>
                          <a:spcPts val="0"/>
                        </a:spcAft>
                      </a:pPr>
                      <a:r>
                        <a:rPr lang="en-US" sz="1100" kern="100" dirty="0">
                          <a:effectLst/>
                        </a:rPr>
                        <a:t>Encourage redevelopment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1274309"/>
                  </a:ext>
                </a:extLst>
              </a:tr>
            </a:tbl>
          </a:graphicData>
        </a:graphic>
      </p:graphicFrame>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spTree>
    <p:extLst>
      <p:ext uri="{BB962C8B-B14F-4D97-AF65-F5344CB8AC3E}">
        <p14:creationId xmlns:p14="http://schemas.microsoft.com/office/powerpoint/2010/main" val="78480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29A4E2-9EFB-0654-FAF0-91E463268C29}"/>
              </a:ext>
            </a:extLst>
          </p:cNvPr>
          <p:cNvSpPr>
            <a:spLocks noGrp="1"/>
          </p:cNvSpPr>
          <p:nvPr>
            <p:ph type="title"/>
          </p:nvPr>
        </p:nvSpPr>
        <p:spPr/>
        <p:txBody>
          <a:bodyPr>
            <a:noAutofit/>
          </a:bodyPr>
          <a:lstStyle/>
          <a:p>
            <a:r>
              <a:rPr lang="en-US" sz="3600" dirty="0">
                <a:latin typeface="Arial" panose="020B0604020202020204" pitchFamily="34" charset="0"/>
                <a:cs typeface="Arial" panose="020B0604020202020204" pitchFamily="34" charset="0"/>
              </a:rPr>
              <a:t>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u="sng" kern="100" dirty="0">
                <a:effectLst/>
                <a:latin typeface="Arial" panose="020B0604020202020204" pitchFamily="34" charset="0"/>
                <a:ea typeface="Calibri" panose="020F0502020204030204" pitchFamily="34" charset="0"/>
                <a:cs typeface="Arial" panose="020B0604020202020204" pitchFamily="34" charset="0"/>
              </a:rPr>
              <a:t>Table 1 – Summary of </a:t>
            </a:r>
            <a:r>
              <a:rPr lang="en-US" sz="3600" u="sng" kern="100" dirty="0">
                <a:latin typeface="Arial" panose="020B0604020202020204" pitchFamily="34" charset="0"/>
                <a:ea typeface="Calibri" panose="020F0502020204030204" pitchFamily="34" charset="0"/>
                <a:cs typeface="Arial" panose="020B0604020202020204" pitchFamily="34" charset="0"/>
              </a:rPr>
              <a:t>LUB </a:t>
            </a:r>
            <a:r>
              <a:rPr lang="en-US" sz="3600" u="sng" kern="100" dirty="0">
                <a:effectLst/>
                <a:latin typeface="Arial" panose="020B0604020202020204" pitchFamily="34" charset="0"/>
                <a:ea typeface="Calibri" panose="020F0502020204030204" pitchFamily="34" charset="0"/>
                <a:cs typeface="Arial" panose="020B0604020202020204" pitchFamily="34" charset="0"/>
              </a:rPr>
              <a:t>amendments</a:t>
            </a:r>
            <a:br>
              <a:rPr lang="en-US" sz="3600" kern="100" dirty="0">
                <a:effectLst/>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96345DDB-15E6-92E7-D66E-2FA6A0A04E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073" y="479168"/>
            <a:ext cx="1385059" cy="1211520"/>
          </a:xfrm>
          <a:prstGeom prst="rect">
            <a:avLst/>
          </a:prstGeom>
          <a:noFill/>
          <a:ln>
            <a:noFill/>
          </a:ln>
        </p:spPr>
      </p:pic>
      <p:graphicFrame>
        <p:nvGraphicFramePr>
          <p:cNvPr id="5" name="Content Placeholder 4">
            <a:extLst>
              <a:ext uri="{FF2B5EF4-FFF2-40B4-BE49-F238E27FC236}">
                <a16:creationId xmlns:a16="http://schemas.microsoft.com/office/drawing/2014/main" id="{8C09A0E5-6CFD-12AB-E12D-94C04691B7EF}"/>
              </a:ext>
            </a:extLst>
          </p:cNvPr>
          <p:cNvGraphicFramePr>
            <a:graphicFrameLocks noGrp="1"/>
          </p:cNvGraphicFramePr>
          <p:nvPr>
            <p:ph idx="1"/>
            <p:extLst>
              <p:ext uri="{D42A27DB-BD31-4B8C-83A1-F6EECF244321}">
                <p14:modId xmlns:p14="http://schemas.microsoft.com/office/powerpoint/2010/main" val="3076135217"/>
              </p:ext>
            </p:extLst>
          </p:nvPr>
        </p:nvGraphicFramePr>
        <p:xfrm>
          <a:off x="1758462" y="1690688"/>
          <a:ext cx="7880896" cy="5286888"/>
        </p:xfrm>
        <a:graphic>
          <a:graphicData uri="http://schemas.openxmlformats.org/drawingml/2006/table">
            <a:tbl>
              <a:tblPr firstRow="1" firstCol="1" bandRow="1">
                <a:tableStyleId>{5C22544A-7EE6-4342-B048-85BDC9FD1C3A}</a:tableStyleId>
              </a:tblPr>
              <a:tblGrid>
                <a:gridCol w="1312642">
                  <a:extLst>
                    <a:ext uri="{9D8B030D-6E8A-4147-A177-3AD203B41FA5}">
                      <a16:colId xmlns:a16="http://schemas.microsoft.com/office/drawing/2014/main" val="929503194"/>
                    </a:ext>
                  </a:extLst>
                </a:gridCol>
                <a:gridCol w="2313512">
                  <a:extLst>
                    <a:ext uri="{9D8B030D-6E8A-4147-A177-3AD203B41FA5}">
                      <a16:colId xmlns:a16="http://schemas.microsoft.com/office/drawing/2014/main" val="2870552270"/>
                    </a:ext>
                  </a:extLst>
                </a:gridCol>
                <a:gridCol w="2268971">
                  <a:extLst>
                    <a:ext uri="{9D8B030D-6E8A-4147-A177-3AD203B41FA5}">
                      <a16:colId xmlns:a16="http://schemas.microsoft.com/office/drawing/2014/main" val="3089214095"/>
                    </a:ext>
                  </a:extLst>
                </a:gridCol>
                <a:gridCol w="1985771">
                  <a:extLst>
                    <a:ext uri="{9D8B030D-6E8A-4147-A177-3AD203B41FA5}">
                      <a16:colId xmlns:a16="http://schemas.microsoft.com/office/drawing/2014/main" val="2750854538"/>
                    </a:ext>
                  </a:extLst>
                </a:gridCol>
              </a:tblGrid>
              <a:tr h="208155">
                <a:tc gridSpan="4">
                  <a:txBody>
                    <a:bodyPr/>
                    <a:lstStyle/>
                    <a:p>
                      <a:pPr marL="0" marR="0">
                        <a:lnSpc>
                          <a:spcPct val="107000"/>
                        </a:lnSpc>
                        <a:spcBef>
                          <a:spcPts val="0"/>
                        </a:spcBef>
                        <a:spcAft>
                          <a:spcPts val="0"/>
                        </a:spcAft>
                      </a:pPr>
                      <a:r>
                        <a:rPr lang="en-US" sz="1100" kern="100">
                          <a:effectLst/>
                        </a:rPr>
                        <a:t>Section 3.6 Development Permits and Notices (page 45)</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2584103"/>
                  </a:ext>
                </a:extLst>
              </a:tr>
              <a:tr h="2295074">
                <a:tc>
                  <a:txBody>
                    <a:bodyPr/>
                    <a:lstStyle/>
                    <a:p>
                      <a:pPr marL="0" marR="0">
                        <a:lnSpc>
                          <a:spcPct val="107000"/>
                        </a:lnSpc>
                        <a:spcBef>
                          <a:spcPts val="0"/>
                        </a:spcBef>
                        <a:spcAft>
                          <a:spcPts val="0"/>
                        </a:spcAft>
                      </a:pPr>
                      <a:r>
                        <a:rPr lang="en-US" sz="1100" kern="100" dirty="0">
                          <a:effectLst/>
                        </a:rPr>
                        <a:t>Sub. 1</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a:effectLst/>
                        </a:rPr>
                        <a:t>Currently:</a:t>
                      </a:r>
                    </a:p>
                    <a:p>
                      <a:pPr marL="0" marR="0">
                        <a:lnSpc>
                          <a:spcPct val="107000"/>
                        </a:lnSpc>
                        <a:spcBef>
                          <a:spcPts val="0"/>
                        </a:spcBef>
                        <a:spcAft>
                          <a:spcPts val="0"/>
                        </a:spcAft>
                      </a:pPr>
                      <a:r>
                        <a:rPr lang="en-US" sz="800" kern="100">
                          <a:effectLst/>
                        </a:rPr>
                        <a:t> </a:t>
                      </a:r>
                      <a:endParaRPr lang="en-US" sz="1100" kern="100">
                        <a:effectLst/>
                      </a:endParaRPr>
                    </a:p>
                    <a:p>
                      <a:pPr marL="0" marR="0">
                        <a:lnSpc>
                          <a:spcPct val="107000"/>
                        </a:lnSpc>
                        <a:spcBef>
                          <a:spcPts val="0"/>
                        </a:spcBef>
                        <a:spcAft>
                          <a:spcPts val="0"/>
                        </a:spcAft>
                      </a:pPr>
                      <a:r>
                        <a:rPr lang="en-US" sz="1100" kern="100">
                          <a:effectLst/>
                        </a:rPr>
                        <a:t>The Development Authority shall require, as a condition of a permit granted for a Discretionary Use, that the applicant display for no less than fourteen (14) days after the permit is issued……..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a:effectLst/>
                        </a:rPr>
                        <a:t>Amend to read:</a:t>
                      </a:r>
                    </a:p>
                    <a:p>
                      <a:pPr marL="0" marR="0">
                        <a:lnSpc>
                          <a:spcPct val="107000"/>
                        </a:lnSpc>
                        <a:spcBef>
                          <a:spcPts val="0"/>
                        </a:spcBef>
                        <a:spcAft>
                          <a:spcPts val="0"/>
                        </a:spcAft>
                      </a:pPr>
                      <a:r>
                        <a:rPr lang="en-US" sz="800" kern="100">
                          <a:effectLst/>
                        </a:rPr>
                        <a:t> </a:t>
                      </a:r>
                      <a:endParaRPr lang="en-US" sz="1100" kern="100">
                        <a:effectLst/>
                      </a:endParaRPr>
                    </a:p>
                    <a:p>
                      <a:pPr marL="0" marR="0">
                        <a:lnSpc>
                          <a:spcPct val="107000"/>
                        </a:lnSpc>
                        <a:spcBef>
                          <a:spcPts val="0"/>
                        </a:spcBef>
                        <a:spcAft>
                          <a:spcPts val="0"/>
                        </a:spcAft>
                      </a:pPr>
                      <a:r>
                        <a:rPr lang="en-US" sz="1100" kern="100">
                          <a:effectLst/>
                        </a:rPr>
                        <a:t>The Development Authority shall require, as a condition of a permit granted for a Discretionary Use, that the applicant display for no less than twenty-one (21) days after the permit is issued……..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a:effectLst/>
                        </a:rPr>
                        <a:t>As per recent changes to the MGA</a:t>
                      </a:r>
                    </a:p>
                    <a:p>
                      <a:pPr marL="0" marR="0">
                        <a:lnSpc>
                          <a:spcPct val="107000"/>
                        </a:lnSpc>
                        <a:spcBef>
                          <a:spcPts val="0"/>
                        </a:spcBef>
                        <a:spcAft>
                          <a:spcPts val="0"/>
                        </a:spcAft>
                      </a:pPr>
                      <a:r>
                        <a:rPr lang="en-US" sz="800" kern="100">
                          <a:effectLst/>
                        </a:rPr>
                        <a:t> </a:t>
                      </a:r>
                      <a:endParaRPr lang="en-US" sz="1100" kern="100">
                        <a:effectLst/>
                      </a:endParaRPr>
                    </a:p>
                    <a:p>
                      <a:pPr marL="0" marR="0">
                        <a:lnSpc>
                          <a:spcPct val="107000"/>
                        </a:lnSpc>
                        <a:spcBef>
                          <a:spcPts val="0"/>
                        </a:spcBef>
                        <a:spcAft>
                          <a:spcPts val="0"/>
                        </a:spcAft>
                      </a:pPr>
                      <a:r>
                        <a:rPr lang="en-US" sz="1100" kern="100">
                          <a:effectLst/>
                        </a:rPr>
                        <a:t>Specifically for notification of Discretionary Uses.</a:t>
                      </a:r>
                    </a:p>
                    <a:p>
                      <a:pPr marL="0" marR="0">
                        <a:lnSpc>
                          <a:spcPct val="107000"/>
                        </a:lnSpc>
                        <a:spcBef>
                          <a:spcPts val="0"/>
                        </a:spcBef>
                        <a:spcAft>
                          <a:spcPts val="0"/>
                        </a:spcAft>
                      </a:pPr>
                      <a:r>
                        <a:rPr lang="en-US" sz="800" kern="100">
                          <a:effectLst/>
                        </a:rPr>
                        <a:t> </a:t>
                      </a:r>
                      <a:endParaRPr lang="en-US" sz="1100" kern="100">
                        <a:effectLst/>
                      </a:endParaRPr>
                    </a:p>
                    <a:p>
                      <a:pPr marL="0" marR="0">
                        <a:lnSpc>
                          <a:spcPct val="107000"/>
                        </a:lnSpc>
                        <a:spcBef>
                          <a:spcPts val="0"/>
                        </a:spcBef>
                        <a:spcAft>
                          <a:spcPts val="0"/>
                        </a:spcAft>
                      </a:pPr>
                      <a:r>
                        <a:rPr lang="en-US" sz="1100" kern="100">
                          <a:effectLst/>
                        </a:rPr>
                        <a:t>Village also posts notification for approval of Permitted Uses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extLst>
                  <a:ext uri="{0D108BD9-81ED-4DB2-BD59-A6C34878D82A}">
                    <a16:rowId xmlns:a16="http://schemas.microsoft.com/office/drawing/2014/main" val="2119911521"/>
                  </a:ext>
                </a:extLst>
              </a:tr>
              <a:tr h="2783659">
                <a:tc>
                  <a:txBody>
                    <a:bodyPr/>
                    <a:lstStyle/>
                    <a:p>
                      <a:pPr marL="0" marR="0">
                        <a:lnSpc>
                          <a:spcPct val="107000"/>
                        </a:lnSpc>
                        <a:spcBef>
                          <a:spcPts val="0"/>
                        </a:spcBef>
                        <a:spcAft>
                          <a:spcPts val="0"/>
                        </a:spcAft>
                      </a:pPr>
                      <a:r>
                        <a:rPr lang="en-US" sz="1100" kern="100">
                          <a:effectLst/>
                        </a:rPr>
                        <a:t>Sub. 2(a)</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a:effectLst/>
                        </a:rPr>
                        <a:t>Currently:</a:t>
                      </a:r>
                    </a:p>
                    <a:p>
                      <a:pPr marL="0" marR="0">
                        <a:lnSpc>
                          <a:spcPct val="107000"/>
                        </a:lnSpc>
                        <a:spcBef>
                          <a:spcPts val="0"/>
                        </a:spcBef>
                        <a:spcAft>
                          <a:spcPts val="0"/>
                        </a:spcAft>
                      </a:pPr>
                      <a:r>
                        <a:rPr lang="en-US" sz="1100" kern="100">
                          <a:effectLst/>
                        </a:rPr>
                        <a:t> </a:t>
                      </a:r>
                    </a:p>
                    <a:p>
                      <a:pPr marL="0" marR="0">
                        <a:lnSpc>
                          <a:spcPct val="107000"/>
                        </a:lnSpc>
                        <a:spcBef>
                          <a:spcPts val="0"/>
                        </a:spcBef>
                        <a:spcAft>
                          <a:spcPts val="0"/>
                        </a:spcAft>
                      </a:pPr>
                      <a:r>
                        <a:rPr lang="en-US" sz="1100" kern="100">
                          <a:effectLst/>
                        </a:rPr>
                        <a:t>after the twenty-first (21) day of the date of the issue of the Notice of Decision by the Development Officer on the application for development permit…… (14-day appeal period and 7 days for mailing in the province)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dirty="0">
                          <a:effectLst/>
                        </a:rPr>
                        <a:t>Amend to read:</a:t>
                      </a:r>
                    </a:p>
                    <a:p>
                      <a:pPr marL="0" marR="0">
                        <a:lnSpc>
                          <a:spcPct val="107000"/>
                        </a:lnSpc>
                        <a:spcBef>
                          <a:spcPts val="0"/>
                        </a:spcBef>
                        <a:spcAft>
                          <a:spcPts val="0"/>
                        </a:spcAft>
                      </a:pPr>
                      <a:r>
                        <a:rPr lang="en-US" sz="1100" kern="100" dirty="0">
                          <a:effectLst/>
                        </a:rPr>
                        <a:t> </a:t>
                      </a:r>
                    </a:p>
                    <a:p>
                      <a:pPr marL="0" marR="0">
                        <a:lnSpc>
                          <a:spcPct val="107000"/>
                        </a:lnSpc>
                        <a:spcBef>
                          <a:spcPts val="0"/>
                        </a:spcBef>
                        <a:spcAft>
                          <a:spcPts val="0"/>
                        </a:spcAft>
                      </a:pPr>
                      <a:r>
                        <a:rPr lang="en-US" sz="1100" kern="100" dirty="0">
                          <a:effectLst/>
                        </a:rPr>
                        <a:t>after the twenty-eight (28) day of the date of the issue of the Notice of Decision by the Development Officer on the application for development permit…… (21-day appeal period and 7 days for mailing in the province)</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tc>
                  <a:txBody>
                    <a:bodyPr/>
                    <a:lstStyle/>
                    <a:p>
                      <a:pPr marL="0" marR="0">
                        <a:lnSpc>
                          <a:spcPct val="107000"/>
                        </a:lnSpc>
                        <a:spcBef>
                          <a:spcPts val="0"/>
                        </a:spcBef>
                        <a:spcAft>
                          <a:spcPts val="0"/>
                        </a:spcAft>
                      </a:pPr>
                      <a:r>
                        <a:rPr lang="en-US" sz="1100" kern="100" dirty="0">
                          <a:effectLst/>
                        </a:rPr>
                        <a:t>To bring the Land Use Bylaw into compliance with the MGA</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7688" marR="67688" marT="0" marB="0"/>
                </a:tc>
                <a:extLst>
                  <a:ext uri="{0D108BD9-81ED-4DB2-BD59-A6C34878D82A}">
                    <a16:rowId xmlns:a16="http://schemas.microsoft.com/office/drawing/2014/main" val="2719745789"/>
                  </a:ext>
                </a:extLst>
              </a:tr>
            </a:tbl>
          </a:graphicData>
        </a:graphic>
      </p:graphicFrame>
    </p:spTree>
    <p:extLst>
      <p:ext uri="{BB962C8B-B14F-4D97-AF65-F5344CB8AC3E}">
        <p14:creationId xmlns:p14="http://schemas.microsoft.com/office/powerpoint/2010/main" val="187509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1544</Words>
  <Application>Microsoft Office PowerPoint</Application>
  <PresentationFormat>Widescreen</PresentationFormat>
  <Paragraphs>157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PUBLIC HEARING – BYLAW 295-24</vt:lpstr>
      <vt:lpstr>  PUBLIC HEARING – BYLAW 295-24</vt:lpstr>
      <vt:lpstr>   Proposed LUB amendments.</vt:lpstr>
      <vt:lpstr>   Proposed LUB amendments.</vt:lpstr>
      <vt:lpstr>   Proposed LUB amendments.</vt:lpstr>
      <vt:lpstr>   Proposed LUB amendments.</vt:lpstr>
      <vt:lpstr>   Proposed LUB amendments.</vt:lpstr>
      <vt:lpstr>                   Table 1 – Summary of LUB amendments </vt:lpstr>
      <vt:lpstr>                   Table 1 – Summary of LUB amendments </vt:lpstr>
      <vt:lpstr>                   Table 1 – Summary of LUB amendments </vt:lpstr>
      <vt:lpstr>                   Table 1 – Summary of LUB amendments </vt:lpstr>
      <vt:lpstr>                   Table 1 – Summary of LUB amendments </vt:lpstr>
      <vt:lpstr>                   Table 1 – Summary of LUB amendments </vt:lpstr>
      <vt:lpstr>Public Hearing of Bylaw 295-24</vt:lpstr>
      <vt:lpstr>Public Hearing of Bylaw 295-24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LUB amendments.</dc:title>
  <dc:creator>Owner</dc:creator>
  <cp:lastModifiedBy>Owner</cp:lastModifiedBy>
  <cp:revision>8</cp:revision>
  <dcterms:created xsi:type="dcterms:W3CDTF">2023-12-07T21:06:05Z</dcterms:created>
  <dcterms:modified xsi:type="dcterms:W3CDTF">2024-02-20T18:09:14Z</dcterms:modified>
</cp:coreProperties>
</file>